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351" r:id="rId4"/>
    <p:sldId id="366" r:id="rId5"/>
    <p:sldId id="367" r:id="rId6"/>
    <p:sldId id="368" r:id="rId7"/>
    <p:sldId id="369" r:id="rId8"/>
    <p:sldId id="371" r:id="rId9"/>
    <p:sldId id="372" r:id="rId10"/>
    <p:sldId id="389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2" r:id="rId19"/>
    <p:sldId id="383" r:id="rId20"/>
    <p:sldId id="384" r:id="rId21"/>
    <p:sldId id="385" r:id="rId22"/>
    <p:sldId id="386" r:id="rId23"/>
    <p:sldId id="387" r:id="rId24"/>
    <p:sldId id="388" r:id="rId25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548"/>
    <a:srgbClr val="873230"/>
    <a:srgbClr val="DE172A"/>
    <a:srgbClr val="8D3736"/>
    <a:srgbClr val="F6DBBC"/>
    <a:srgbClr val="8B261A"/>
    <a:srgbClr val="FAEAD9"/>
    <a:srgbClr val="DA0547"/>
    <a:srgbClr val="863430"/>
    <a:srgbClr val="88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74" autoAdjust="0"/>
    <p:restoredTop sz="95179" autoAdjust="0"/>
  </p:normalViewPr>
  <p:slideViewPr>
    <p:cSldViewPr showGuides="1">
      <p:cViewPr varScale="1">
        <p:scale>
          <a:sx n="75" d="100"/>
          <a:sy n="75" d="100"/>
        </p:scale>
        <p:origin x="84" y="3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05285415104601E-2"/>
          <c:y val="2.8736512917751658E-2"/>
          <c:w val="0.95418942916979077"/>
          <c:h val="0.7731341785337630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68-40E1-93A1-79F2D45B73C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68-40E1-93A1-79F2D45B73CE}"/>
              </c:ext>
            </c:extLst>
          </c:dPt>
          <c:dLbls>
            <c:dLbl>
              <c:idx val="0"/>
              <c:layout>
                <c:manualLayout>
                  <c:x val="-0.269526804100503"/>
                  <c:y val="-0.12420060965448283"/>
                </c:manualLayout>
              </c:layout>
              <c:tx>
                <c:rich>
                  <a:bodyPr/>
                  <a:lstStyle/>
                  <a:p>
                    <a:fld id="{E7DEC8DD-27C6-4874-AFCC-06B74CF7F6D6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668-40E1-93A1-79F2D45B73C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6364255173187701"/>
                  <c:y val="-0.121444839462281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E16FB7-72DC-42D4-8BE5-DF1F6982A3E5}" type="VALUE">
                      <a:rPr lang="en-US" b="1" dirty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[VALOR]</a:t>
                    </a:fld>
                    <a:endParaRPr lang="es-MX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668-40E1-93A1-79F2D45B73CE}"/>
                </c:ext>
                <c:ext xmlns:c15="http://schemas.microsoft.com/office/drawing/2012/chart" uri="{CE6537A1-D6FC-4f65-9D91-7224C49458BB}">
                  <c15:layout>
                    <c:manualLayout>
                      <c:w val="0.1372774545027737"/>
                      <c:h val="7.608681500666592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Auditoria Superior del Estado </c:v>
                </c:pt>
                <c:pt idx="1">
                  <c:v>Congreso del Estado 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668-40E1-93A1-79F2D45B7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77455281425E-2"/>
          <c:y val="0.9260333629648505"/>
          <c:w val="0.89999989479131326"/>
          <c:h val="7.3966637035149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2110019238720328E-2"/>
                  <c:y val="0.113593808219474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2660115432321964E-3"/>
                  <c:y val="9.2668633021150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Instituto Municipal de Transporte Saltillo </c:v>
                </c:pt>
                <c:pt idx="1">
                  <c:v>Dirección de Pensiones Saltillo</c:v>
                </c:pt>
                <c:pt idx="2">
                  <c:v>Insituto Municipal de la Mujer de Torreón</c:v>
                </c:pt>
                <c:pt idx="3">
                  <c:v>Instituto Municipal de Planeación y Competitividad Torreón</c:v>
                </c:pt>
                <c:pt idx="4">
                  <c:v>Instituto Municipal de Planeación Saltillo</c:v>
                </c:pt>
                <c:pt idx="5">
                  <c:v>DIF Torreón</c:v>
                </c:pt>
                <c:pt idx="6">
                  <c:v>Instituto Municipal del Deporte Torreón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90.48</c:v>
                </c:pt>
                <c:pt idx="1">
                  <c:v>81.75</c:v>
                </c:pt>
                <c:pt idx="2">
                  <c:v>100</c:v>
                </c:pt>
                <c:pt idx="3">
                  <c:v>73.81</c:v>
                </c:pt>
                <c:pt idx="4">
                  <c:v>99.21</c:v>
                </c:pt>
                <c:pt idx="5">
                  <c:v>93.65</c:v>
                </c:pt>
                <c:pt idx="6">
                  <c:v>93.65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FDCB-4062-BF65-185FB03A6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5701776"/>
        <c:axId val="1865708304"/>
      </c:lineChart>
      <c:catAx>
        <c:axId val="186570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65708304"/>
        <c:crosses val="autoZero"/>
        <c:auto val="1"/>
        <c:lblAlgn val="ctr"/>
        <c:lblOffset val="100"/>
        <c:noMultiLvlLbl val="0"/>
      </c:catAx>
      <c:valAx>
        <c:axId val="186570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6570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1.2090328270500437E-2"/>
                  <c:y val="7.7722061013936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SUTGE</c:v>
                </c:pt>
                <c:pt idx="1">
                  <c:v>SNTE 35</c:v>
                </c:pt>
                <c:pt idx="2">
                  <c:v>SNTE 38</c:v>
                </c:pt>
                <c:pt idx="3">
                  <c:v>Sindicato DIF</c:v>
                </c:pt>
                <c:pt idx="4">
                  <c:v>Sindicato Unico de Empleados al Servicio R. Aytoo. Torreón</c:v>
                </c:pt>
                <c:pt idx="5">
                  <c:v>Sindicato Unico de Trabajadores al servicio del Municipio de San Pedro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100</c:v>
                </c:pt>
                <c:pt idx="1">
                  <c:v>32.76</c:v>
                </c:pt>
                <c:pt idx="2">
                  <c:v>58.62</c:v>
                </c:pt>
                <c:pt idx="3">
                  <c:v>98.28</c:v>
                </c:pt>
                <c:pt idx="4">
                  <c:v>98.28</c:v>
                </c:pt>
                <c:pt idx="5">
                  <c:v>48.28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84F-451A-989F-F6924ABD9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5709392"/>
        <c:axId val="1865700144"/>
      </c:lineChart>
      <c:catAx>
        <c:axId val="186570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65700144"/>
        <c:crosses val="autoZero"/>
        <c:auto val="1"/>
        <c:lblAlgn val="ctr"/>
        <c:lblOffset val="100"/>
        <c:noMultiLvlLbl val="0"/>
      </c:catAx>
      <c:valAx>
        <c:axId val="186570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6570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1er.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48513502412106E-3"/>
                  <c:y val="0.173781363887229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7455405072362768E-3"/>
                  <c:y val="-8.2753030422490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230675531357379E-2"/>
                  <c:y val="0.10757893954923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CRIT</c:v>
                </c:pt>
                <c:pt idx="1">
                  <c:v>Teatro Nazas</c:v>
                </c:pt>
                <c:pt idx="2">
                  <c:v>Artesénica</c:v>
                </c:pt>
                <c:pt idx="3">
                  <c:v>Cluster</c:v>
                </c:pt>
                <c:pt idx="4">
                  <c:v>Arocena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100</c:v>
                </c:pt>
                <c:pt idx="1">
                  <c:v>93.33</c:v>
                </c:pt>
                <c:pt idx="2">
                  <c:v>63.33</c:v>
                </c:pt>
                <c:pt idx="3">
                  <c:v>66.67</c:v>
                </c:pt>
                <c:pt idx="4">
                  <c:v>93.33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8CC8-4A39-A849-7E7C657DB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5700688"/>
        <c:axId val="1865709936"/>
      </c:lineChart>
      <c:catAx>
        <c:axId val="186570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65709936"/>
        <c:crosses val="autoZero"/>
        <c:auto val="1"/>
        <c:lblAlgn val="ctr"/>
        <c:lblOffset val="100"/>
        <c:noMultiLvlLbl val="0"/>
      </c:catAx>
      <c:valAx>
        <c:axId val="186570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65700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9E-4080-B253-30D295D4F27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A9E-4080-B253-30D295D4F272}"/>
              </c:ext>
            </c:extLst>
          </c:dPt>
          <c:cat>
            <c:strRef>
              <c:f>Hoja1!$A$2:$A$3</c:f>
              <c:strCache>
                <c:ptCount val="2"/>
                <c:pt idx="0">
                  <c:v>Poder Judicial </c:v>
                </c:pt>
                <c:pt idx="1">
                  <c:v>Tribunal de Conciliación y Arbitraje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0.99429999999999996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A9E-4080-B253-30D295D4F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45236803753829"/>
          <c:y val="5.0451022011199526E-2"/>
          <c:w val="0.80134870635288891"/>
          <c:h val="0.52537607907113637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925158642503774E-2"/>
                  <c:y val="-0.12690013000504818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45B-4548-8636-3B168BE41D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0925158642503812E-2"/>
                  <c:y val="-9.83923326258096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45B-4548-8636-3B168BE41D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92515864250385E-2"/>
                  <c:y val="-0.126900130005048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99.24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45B-4548-8636-3B168BE41D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92515864250385E-2"/>
                  <c:y val="-0.1269001300050482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97.73%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45B-4548-8636-3B168BE41D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092515864250385E-2"/>
                  <c:y val="-0.126900130005048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98.48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45B-4548-8636-3B168BE41D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925158642503774E-2"/>
                  <c:y val="-0.12690013000504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45B-4548-8636-3B168BE41D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1008972859224794E-3"/>
                  <c:y val="-6.92047862128379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45B-4548-8636-3B168BE41D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Secretaría de Salud</c:v>
                </c:pt>
                <c:pt idx="1">
                  <c:v>Secretaría de Economía y Turismo</c:v>
                </c:pt>
                <c:pt idx="2">
                  <c:v>Secretaría de Desarrollo Rural</c:v>
                </c:pt>
                <c:pt idx="3">
                  <c:v>Despacho del Titular del Ejecutivo</c:v>
                </c:pt>
                <c:pt idx="4">
                  <c:v>Secretaría de Infraestructura y Transporte</c:v>
                </c:pt>
                <c:pt idx="5">
                  <c:v>Secretaría de Seguridad Pública</c:v>
                </c:pt>
                <c:pt idx="6">
                  <c:v>Secretarí del Trabajo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99.24</c:v>
                </c:pt>
                <c:pt idx="3">
                  <c:v>97.73</c:v>
                </c:pt>
                <c:pt idx="4">
                  <c:v>98.48</c:v>
                </c:pt>
                <c:pt idx="5">
                  <c:v>98.48</c:v>
                </c:pt>
                <c:pt idx="6">
                  <c:v>100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C45B-4548-8636-3B168BE41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5699056"/>
        <c:axId val="1865705040"/>
      </c:lineChart>
      <c:catAx>
        <c:axId val="186569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65705040"/>
        <c:crosses val="autoZero"/>
        <c:auto val="1"/>
        <c:lblAlgn val="ctr"/>
        <c:lblOffset val="100"/>
        <c:noMultiLvlLbl val="0"/>
      </c:catAx>
      <c:valAx>
        <c:axId val="186570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6569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7688148600331385E-2"/>
                  <c:y val="5.7776147477866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073457166942822E-3"/>
                  <c:y val="2.4326798938049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3839568617191363E-2"/>
                  <c:y val="7.6021246681403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0766111450248623E-2"/>
                  <c:y val="7.9062096548659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1536728583471411E-2"/>
                  <c:y val="6.385784721237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Servicios de Salud</c:v>
                </c:pt>
                <c:pt idx="1">
                  <c:v>Juntas Locales de Conciliación y Arbitraje</c:v>
                </c:pt>
                <c:pt idx="2">
                  <c:v>Sistema para el Desarrollo Integral de la Familia</c:v>
                </c:pt>
                <c:pt idx="3">
                  <c:v>Registro Civil</c:v>
                </c:pt>
                <c:pt idx="4">
                  <c:v>Jefatura de la Oficina del Ejecutivo</c:v>
                </c:pt>
                <c:pt idx="5">
                  <c:v>Periodico Oficial</c:v>
                </c:pt>
                <c:pt idx="6">
                  <c:v>Centro de Empoderamiento y Justicia de la Mujer</c:v>
                </c:pt>
                <c:pt idx="7">
                  <c:v>Instituto Coahuilense de las Mujeres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99.24</c:v>
                </c:pt>
                <c:pt idx="1">
                  <c:v>100</c:v>
                </c:pt>
                <c:pt idx="2">
                  <c:v>97.73</c:v>
                </c:pt>
                <c:pt idx="3">
                  <c:v>93.94</c:v>
                </c:pt>
                <c:pt idx="4">
                  <c:v>99.24</c:v>
                </c:pt>
                <c:pt idx="5">
                  <c:v>98.48</c:v>
                </c:pt>
                <c:pt idx="6">
                  <c:v>98.48</c:v>
                </c:pt>
                <c:pt idx="7">
                  <c:v>100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33C7-4589-83C2-BA5F62831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5701232"/>
        <c:axId val="1865704496"/>
      </c:lineChart>
      <c:catAx>
        <c:axId val="186570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65704496"/>
        <c:crosses val="autoZero"/>
        <c:auto val="1"/>
        <c:lblAlgn val="ctr"/>
        <c:lblOffset val="100"/>
        <c:noMultiLvlLbl val="0"/>
      </c:catAx>
      <c:valAx>
        <c:axId val="186570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6570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8375577316806"/>
          <c:y val="8.2541975053918165E-2"/>
          <c:w val="0.80486150889439412"/>
          <c:h val="0.38072004345196214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6033572027350496E-2"/>
                  <c:y val="6.158927667648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905102896214995E-3"/>
                  <c:y val="3.07946383382445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122918521318699E-2"/>
                  <c:y val="-3.6393663490652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486123475457994E-2"/>
                  <c:y val="5.5990251524081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7.5586839557509486E-2"/>
                  <c:y val="6.7188301828897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6796881418216854E-16"/>
                  <c:y val="-6.9987814405101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Universidad Autónoma de Coahuila</c:v>
                </c:pt>
                <c:pt idx="1">
                  <c:v>Instituto Tecnologico de la Región Carbonífera</c:v>
                </c:pt>
                <c:pt idx="2">
                  <c:v>Universidad Teconológico de Torreón</c:v>
                </c:pt>
                <c:pt idx="3">
                  <c:v>Instituto Tecnológico Superior de San Pedro</c:v>
                </c:pt>
                <c:pt idx="4">
                  <c:v>Universidad Politécnica de la Región Laguna</c:v>
                </c:pt>
                <c:pt idx="5">
                  <c:v>Instituto Tecnológico Superior de Monclova</c:v>
                </c:pt>
                <c:pt idx="6">
                  <c:v>Universidad Tecnológico de la Región Centro de Coahuila</c:v>
                </c:pt>
                <c:pt idx="7">
                  <c:v>Universidad Tecnológico de la Región Carbonífera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98.59</c:v>
                </c:pt>
                <c:pt idx="1">
                  <c:v>100</c:v>
                </c:pt>
                <c:pt idx="2">
                  <c:v>100</c:v>
                </c:pt>
                <c:pt idx="3">
                  <c:v>99.32</c:v>
                </c:pt>
                <c:pt idx="4">
                  <c:v>96.62</c:v>
                </c:pt>
                <c:pt idx="5">
                  <c:v>97.3</c:v>
                </c:pt>
                <c:pt idx="6">
                  <c:v>91.89</c:v>
                </c:pt>
                <c:pt idx="7">
                  <c:v>91.89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CB4D-4ECC-96E6-FD5D0903A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5697968"/>
        <c:axId val="1865706128"/>
      </c:lineChart>
      <c:catAx>
        <c:axId val="18656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65706128"/>
        <c:crosses val="autoZero"/>
        <c:auto val="1"/>
        <c:lblAlgn val="ctr"/>
        <c:lblOffset val="100"/>
        <c:noMultiLvlLbl val="0"/>
      </c:catAx>
      <c:valAx>
        <c:axId val="186570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6569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176877893798237"/>
          <c:y val="0.93316277615244392"/>
          <c:w val="0.44823122106201763"/>
          <c:h val="6.6837223847556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Municipios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360225700949264E-3"/>
                  <c:y val="4.7277544808557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72045140189812E-3"/>
                  <c:y val="4.4496512760995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4720451401898936E-3"/>
                  <c:y val="7.5087865284179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9440902803797871E-3"/>
                  <c:y val="-4.4496512760995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Abasolo</c:v>
                </c:pt>
                <c:pt idx="1">
                  <c:v>Acuña</c:v>
                </c:pt>
                <c:pt idx="2">
                  <c:v>Allende</c:v>
                </c:pt>
                <c:pt idx="3">
                  <c:v>Arteaga</c:v>
                </c:pt>
                <c:pt idx="4">
                  <c:v>Candela</c:v>
                </c:pt>
                <c:pt idx="5">
                  <c:v>Castaños</c:v>
                </c:pt>
                <c:pt idx="6">
                  <c:v>Cuatro Ciénegas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51.72</c:v>
                </c:pt>
                <c:pt idx="1">
                  <c:v>63.79</c:v>
                </c:pt>
                <c:pt idx="2">
                  <c:v>95.4</c:v>
                </c:pt>
                <c:pt idx="3">
                  <c:v>96.55</c:v>
                </c:pt>
                <c:pt idx="4">
                  <c:v>55.17</c:v>
                </c:pt>
                <c:pt idx="5">
                  <c:v>98.85</c:v>
                </c:pt>
                <c:pt idx="6">
                  <c:v>93.68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4FC-4018-A472-F0371D6F2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5702320"/>
        <c:axId val="1865705584"/>
      </c:lineChart>
      <c:catAx>
        <c:axId val="186570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65705584"/>
        <c:crosses val="autoZero"/>
        <c:auto val="1"/>
        <c:lblAlgn val="ctr"/>
        <c:lblOffset val="100"/>
        <c:noMultiLvlLbl val="0"/>
      </c:catAx>
      <c:valAx>
        <c:axId val="186570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65702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ICAI</c:v>
                </c:pt>
                <c:pt idx="1">
                  <c:v>CDHEC</c:v>
                </c:pt>
                <c:pt idx="2">
                  <c:v>Tribunal Electoral</c:v>
                </c:pt>
                <c:pt idx="3">
                  <c:v>COCCAM</c:v>
                </c:pt>
                <c:pt idx="4">
                  <c:v>IEC</c:v>
                </c:pt>
                <c:pt idx="5">
                  <c:v>Tribunal de Justicia Administrativa</c:v>
                </c:pt>
                <c:pt idx="6">
                  <c:v>Fiscalía General 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 formatCode="0%">
                  <c:v>1</c:v>
                </c:pt>
                <c:pt idx="1">
                  <c:v>0.97060000000000002</c:v>
                </c:pt>
                <c:pt idx="2" formatCode="0%">
                  <c:v>1</c:v>
                </c:pt>
                <c:pt idx="3">
                  <c:v>0.9839</c:v>
                </c:pt>
                <c:pt idx="4" formatCode="0%">
                  <c:v>1</c:v>
                </c:pt>
                <c:pt idx="5">
                  <c:v>0.99370000000000003</c:v>
                </c:pt>
                <c:pt idx="6">
                  <c:v>0.97299999999999998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0E0-4436-B4AD-E0A1ED887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5707216"/>
        <c:axId val="1865703952"/>
      </c:lineChart>
      <c:catAx>
        <c:axId val="186570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65703952"/>
        <c:crosses val="autoZero"/>
        <c:auto val="1"/>
        <c:lblAlgn val="ctr"/>
        <c:lblOffset val="100"/>
        <c:noMultiLvlLbl val="0"/>
      </c:catAx>
      <c:valAx>
        <c:axId val="186570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6570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84249201029526"/>
          <c:y val="2.3006868284476328E-2"/>
          <c:w val="0.82593796412214338"/>
          <c:h val="0.74147465757772946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875352830027339E-3"/>
                  <c:y val="0.129127517577412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4563734905095574E-2"/>
                  <c:y val="8.5035194502198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9750705660054588E-2"/>
                  <c:y val="9.4483549446886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7157220282575056E-2"/>
                  <c:y val="-9.7633001095116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UDC</c:v>
                </c:pt>
                <c:pt idx="1">
                  <c:v>PRI</c:v>
                </c:pt>
                <c:pt idx="2">
                  <c:v>PAN</c:v>
                </c:pt>
                <c:pt idx="3">
                  <c:v>Partido Morena</c:v>
                </c:pt>
                <c:pt idx="4">
                  <c:v>PRD</c:v>
                </c:pt>
                <c:pt idx="5">
                  <c:v>Partido Verde</c:v>
                </c:pt>
              </c:strCache>
            </c:strRef>
          </c:cat>
          <c:val>
            <c:numRef>
              <c:f>Hoja1!$B$2:$B$7</c:f>
              <c:numCache>
                <c:formatCode>0.00%</c:formatCode>
                <c:ptCount val="6"/>
                <c:pt idx="0">
                  <c:v>0.91039999999999999</c:v>
                </c:pt>
                <c:pt idx="1">
                  <c:v>0.98509999999999998</c:v>
                </c:pt>
                <c:pt idx="2">
                  <c:v>0.97760000000000002</c:v>
                </c:pt>
                <c:pt idx="3">
                  <c:v>0.50749999999999995</c:v>
                </c:pt>
                <c:pt idx="4">
                  <c:v>0.97009999999999996</c:v>
                </c:pt>
                <c:pt idx="5">
                  <c:v>0.91790000000000005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071A-48B9-B963-3D4C55579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5703408"/>
        <c:axId val="1865698512"/>
      </c:lineChart>
      <c:catAx>
        <c:axId val="186570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65698512"/>
        <c:crosses val="autoZero"/>
        <c:auto val="1"/>
        <c:lblAlgn val="ctr"/>
        <c:lblOffset val="100"/>
        <c:noMultiLvlLbl val="0"/>
      </c:catAx>
      <c:valAx>
        <c:axId val="186569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65703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483581385333063E-2"/>
                  <c:y val="8.0449150874074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064392022285629E-2"/>
                  <c:y val="9.901433953732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773986703809314E-3"/>
                  <c:y val="0.105202735758404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3547973407618628E-3"/>
                  <c:y val="0.111391131979487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3547973407618628E-3"/>
                  <c:y val="0.111391131979487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3064392022285589E-2"/>
                  <c:y val="-3.0941981105413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SIMAS Piedras Negras</c:v>
                </c:pt>
                <c:pt idx="1">
                  <c:v>SIMAS Monclova-Frontera </c:v>
                </c:pt>
                <c:pt idx="2">
                  <c:v>SIMAS Sabinas- San Juan de Sabinas- Múzquiz</c:v>
                </c:pt>
                <c:pt idx="3">
                  <c:v>SIMAS Torreón </c:v>
                </c:pt>
                <c:pt idx="4">
                  <c:v>SIMAS Sabinas</c:v>
                </c:pt>
                <c:pt idx="5">
                  <c:v>SIMAS Matamoros</c:v>
                </c:pt>
                <c:pt idx="6">
                  <c:v>Aguas de Saltillo</c:v>
                </c:pt>
                <c:pt idx="7">
                  <c:v>COMPARA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97.79</c:v>
                </c:pt>
                <c:pt idx="3">
                  <c:v>99.26</c:v>
                </c:pt>
                <c:pt idx="4">
                  <c:v>99.26</c:v>
                </c:pt>
                <c:pt idx="5">
                  <c:v>77.209999999999994</c:v>
                </c:pt>
                <c:pt idx="6">
                  <c:v>99.26</c:v>
                </c:pt>
                <c:pt idx="7">
                  <c:v>97.79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AD60-4247-BCBC-33CCE7B87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5707760"/>
        <c:axId val="1865708848"/>
      </c:lineChart>
      <c:catAx>
        <c:axId val="186570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65708848"/>
        <c:crosses val="autoZero"/>
        <c:auto val="1"/>
        <c:lblAlgn val="ctr"/>
        <c:lblOffset val="100"/>
        <c:noMultiLvlLbl val="0"/>
      </c:catAx>
      <c:valAx>
        <c:axId val="186570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6570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29ABC5-BE0A-48D1-99B1-40BFD4188B23}" type="datetimeFigureOut">
              <a:rPr lang="es-MX"/>
              <a:pPr>
                <a:defRPr/>
              </a:pPr>
              <a:t>02/05/2022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BFDB97-53F6-4603-93BC-7F2E5EBA15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86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noProof="0"/>
              <a:t>Click to edit Master text styles</a:t>
            </a:r>
          </a:p>
          <a:p>
            <a:pPr lvl="1"/>
            <a:r>
              <a:rPr lang="en-US" altLang="es-MX" noProof="0"/>
              <a:t>Second level</a:t>
            </a:r>
          </a:p>
          <a:p>
            <a:pPr lvl="2"/>
            <a:r>
              <a:rPr lang="en-US" altLang="es-MX" noProof="0"/>
              <a:t>Third level</a:t>
            </a:r>
          </a:p>
          <a:p>
            <a:pPr lvl="3"/>
            <a:r>
              <a:rPr lang="en-US" altLang="es-MX" noProof="0"/>
              <a:t>Fourth level</a:t>
            </a:r>
          </a:p>
          <a:p>
            <a:pPr lvl="4"/>
            <a:r>
              <a:rPr lang="en-US" altLang="es-MX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0109F-B72E-4F37-ACDB-6EA09E3D76E0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9529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9ED3D9-6F54-4982-AA91-303447476089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7627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B6108-B433-4519-B993-73DB4DF6FF03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231512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8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32931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Instituto</a:t>
            </a:r>
            <a:r>
              <a:rPr lang="es-MX" baseline="0" dirty="0" smtClean="0"/>
              <a:t> de pensiones cambio a 96.21 pero se envió en el oficio 100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9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131229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10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5543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11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500773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22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32973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24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07607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ADF3F-200E-43BA-907E-1929BEC587ED}" type="datetimeFigureOut">
              <a:rPr lang="en-US" smtClean="0"/>
              <a:pPr>
                <a:defRPr/>
              </a:pPr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22EC-320F-4AA3-85DB-EE592C9B3AF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-2"/>
          <a:stretch>
            <a:fillRect/>
          </a:stretch>
        </p:blipFill>
        <p:spPr bwMode="auto">
          <a:xfrm>
            <a:off x="5543552" y="0"/>
            <a:ext cx="6648449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5798" r="42136"/>
          <a:stretch>
            <a:fillRect/>
          </a:stretch>
        </p:blipFill>
        <p:spPr bwMode="auto">
          <a:xfrm>
            <a:off x="-1024466" y="-173038"/>
            <a:ext cx="1936751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8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BBC2-BAC5-47AB-9342-9C407B7B2F17}" type="datetimeFigureOut">
              <a:rPr lang="en-US" smtClean="0"/>
              <a:pPr>
                <a:defRPr/>
              </a:pPr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A7434-57E9-4B65-BB77-C7C4759F926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D2CA8-B6F7-4717-A1B6-70D0E4CDF736}" type="datetimeFigureOut">
              <a:rPr lang="en-US" smtClean="0"/>
              <a:pPr>
                <a:defRPr/>
              </a:pPr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0D90-763D-4BB7-BF7E-0AC0875766F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6A2C-6B3B-4800-80FC-7B724C1FEEF6}" type="datetimeFigureOut">
              <a:rPr lang="en-US"/>
              <a:pPr>
                <a:defRPr/>
              </a:pPr>
              <a:t>5/2/2022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5973-10DC-4C0F-85C0-855179CFDC0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5" y="6021388"/>
            <a:ext cx="86502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1083-DD96-4584-A96C-F5D2E1992910}" type="datetimeFigureOut">
              <a:rPr lang="en-US"/>
              <a:pPr>
                <a:defRPr/>
              </a:pPr>
              <a:t>5/2/2022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2E6F-A65B-4F48-A1B8-2856FC3C1C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5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D455-6850-4245-BE2B-15E9119FE1A8}" type="datetimeFigureOut">
              <a:rPr lang="en-US"/>
              <a:pPr>
                <a:defRPr/>
              </a:pPr>
              <a:t>5/2/2022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EAD8-0037-42B5-8D9E-A9BE2D3B3C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466C4-8553-4F26-AA4A-C44902679695}" type="datetimeFigureOut">
              <a:rPr lang="en-US" smtClean="0"/>
              <a:pPr>
                <a:defRPr/>
              </a:pPr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8E82-BC89-4FBD-B492-3FA47426F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191" r="26343" b="7132"/>
          <a:stretch>
            <a:fillRect/>
          </a:stretch>
        </p:blipFill>
        <p:spPr bwMode="auto">
          <a:xfrm>
            <a:off x="10223500" y="7939"/>
            <a:ext cx="249766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2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45479-28D4-46D4-943D-BB00E9DE4F20}" type="datetimeFigureOut">
              <a:rPr lang="en-US" smtClean="0"/>
              <a:pPr>
                <a:defRPr/>
              </a:pPr>
              <a:t>5/2/2022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8457-D029-41DD-A87B-96E4C63FE13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03FBA-0F14-4A1B-AD6E-537C6BBCB18F}" type="datetimeFigureOut">
              <a:rPr lang="en-US" smtClean="0"/>
              <a:pPr>
                <a:defRPr/>
              </a:pPr>
              <a:t>5/2/2022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0B8C0-AC6B-4402-B862-3333B924040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7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1F473-9E6D-41C7-A348-D8B48FE8F399}" type="datetimeFigureOut">
              <a:rPr lang="en-US" smtClean="0"/>
              <a:pPr>
                <a:defRPr/>
              </a:pPr>
              <a:t>5/2/2022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4B20-4F9F-4BCF-BEEA-0E49E772303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2" b="14922"/>
          <a:stretch>
            <a:fillRect/>
          </a:stretch>
        </p:blipFill>
        <p:spPr bwMode="auto">
          <a:xfrm>
            <a:off x="-6350" y="6208714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6021388"/>
            <a:ext cx="7690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79AE4-5197-4CBA-A7D6-D14C66033A64}" type="datetimeFigureOut">
              <a:rPr lang="en-US" smtClean="0"/>
              <a:pPr>
                <a:defRPr/>
              </a:pPr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5D78-4A29-4641-B8D1-EBC1BACEC3F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DD179-13DC-4231-82B1-C88313E5E9D3}" type="datetimeFigureOut">
              <a:rPr lang="en-US" smtClean="0"/>
              <a:pPr>
                <a:defRPr/>
              </a:pPr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36D8C-1A8E-4145-B13B-A89994E26AD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4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2" r:id="rId12"/>
    <p:sldLayoutId id="2147485735" r:id="rId13"/>
    <p:sldLayoutId id="214748573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hape 152" descr="Logo_ICAI GDE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260350"/>
            <a:ext cx="34782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33005" y="2862264"/>
            <a:ext cx="8428038" cy="1646237"/>
          </a:xfrm>
        </p:spPr>
        <p:txBody>
          <a:bodyPr>
            <a:normAutofit fontScale="90000"/>
          </a:bodyPr>
          <a:lstStyle/>
          <a:p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Diagnóstico de </a:t>
            </a: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Cumplimiento de la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Información Pública de Oficio</a:t>
            </a: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4° Trimestre 2021.</a:t>
            </a:r>
            <a:endParaRPr lang="ru-RU" alt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528736" y="5589240"/>
            <a:ext cx="9097963" cy="21510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de Cumplimiento y </a:t>
            </a: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http://www.resi.org.mx/icainew_f/templates/rt_terrantribune_j15/images/bla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-1825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9376" y="-134318"/>
            <a:ext cx="128174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</a:t>
            </a:r>
            <a:r>
              <a:rPr lang="es-ES" sz="2400" b="1" noProof="1" smtClean="0">
                <a:solidFill>
                  <a:schemeClr val="bg1"/>
                </a:solidFill>
              </a:rPr>
              <a:t>                                              </a:t>
            </a:r>
            <a:r>
              <a:rPr lang="es-ES" sz="2000" b="1" noProof="1" smtClean="0"/>
              <a:t>Promedio </a:t>
            </a:r>
            <a:r>
              <a:rPr lang="es-ES" sz="2000" b="1" noProof="1"/>
              <a:t>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</a:t>
            </a:r>
            <a:r>
              <a:rPr lang="es-ES" sz="2000" b="1" noProof="1" smtClean="0"/>
              <a:t> </a:t>
            </a:r>
            <a:r>
              <a:rPr lang="es-ES" sz="2000" b="1" noProof="1"/>
              <a:t>Descentralizados </a:t>
            </a:r>
            <a:r>
              <a:rPr lang="es-ES" sz="2000" b="1" noProof="1" smtClean="0"/>
              <a:t>98.12%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012435"/>
              </p:ext>
            </p:extLst>
          </p:nvPr>
        </p:nvGraphicFramePr>
        <p:xfrm>
          <a:off x="829937" y="1004455"/>
          <a:ext cx="5112568" cy="467300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032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7348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Cultural Vito Alessio Robles.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Desarrollo Docente, Investigación Evaluación Educativa (IDDIEE)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Bachilleres de Coahuila (COBAC)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Becas y Créditos Educativos del Estado de Coahuila de Zaragoza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55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del Patrimonio de la Beneficencia Pública en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Servicios, Rehabilitación y Educación Especial e Integral del Estado de Coahuila (ISSREEI)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Aguas y Saneamiento (CEAS)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Estatales Aeroportuarios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503457"/>
              </p:ext>
            </p:extLst>
          </p:nvPr>
        </p:nvGraphicFramePr>
        <p:xfrm>
          <a:off x="6447210" y="1038899"/>
          <a:ext cx="5278937" cy="404899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490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299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625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228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Editorial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7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Capacitación para el Trabajo (ICATEC)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Minero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Médico de los Trabajdores de la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Atención  Victimas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Coordinación General de Comunicación e Imagen Institucional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Ejecutiva del Sistema Estatal Anticorrupción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5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71400"/>
            <a:ext cx="3431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Universidades y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Centros Educativos </a:t>
            </a:r>
            <a:endParaRPr lang="es-MX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701967"/>
              </p:ext>
            </p:extLst>
          </p:nvPr>
        </p:nvGraphicFramePr>
        <p:xfrm>
          <a:off x="407368" y="980729"/>
          <a:ext cx="5112568" cy="453650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361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64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4°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Autonoma de Coahuila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Tecnologico de Estudios Superiores de la Región Carbonifera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Región Laguna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Centro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Carbonífera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375576" y="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</a:t>
            </a:r>
            <a:r>
              <a:rPr lang="es-ES" sz="2000" b="1" noProof="1" smtClean="0"/>
              <a:t>93.83%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712865154"/>
              </p:ext>
            </p:extLst>
          </p:nvPr>
        </p:nvGraphicFramePr>
        <p:xfrm>
          <a:off x="6312024" y="980728"/>
          <a:ext cx="554461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9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6" y="-99392"/>
            <a:ext cx="436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1353" y="23719"/>
            <a:ext cx="3696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</a:t>
            </a:r>
            <a:r>
              <a:rPr lang="es-ES" sz="2000" b="1" noProof="1" smtClean="0"/>
              <a:t>Universidadesy</a:t>
            </a:r>
            <a:r>
              <a:rPr lang="es-ES" sz="2000" b="1" noProof="1"/>
              <a:t/>
            </a:r>
            <a:br>
              <a:rPr lang="es-ES" sz="2000" b="1" noProof="1"/>
            </a:br>
            <a:r>
              <a:rPr lang="es-ES" sz="2000" b="1" noProof="1"/>
              <a:t>Centros </a:t>
            </a:r>
            <a:r>
              <a:rPr lang="es-ES" sz="2000" b="1" noProof="1" smtClean="0"/>
              <a:t>Educativos 93.83%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333943"/>
              </p:ext>
            </p:extLst>
          </p:nvPr>
        </p:nvGraphicFramePr>
        <p:xfrm>
          <a:off x="551384" y="980728"/>
          <a:ext cx="5184576" cy="48245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37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08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510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209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de Estudios Superiores de Ciudad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Melchor Múzquiz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45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806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del Norte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057139"/>
              </p:ext>
            </p:extLst>
          </p:nvPr>
        </p:nvGraphicFramePr>
        <p:xfrm>
          <a:off x="6312024" y="980728"/>
          <a:ext cx="4963587" cy="347342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768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6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2424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94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Ciudad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Parras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Piedras Negras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Ramos Arizpe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688" y="0"/>
            <a:ext cx="11809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</a:t>
            </a:r>
            <a:r>
              <a:rPr lang="es-ES" sz="3200" b="1" noProof="1"/>
              <a:t>                                               </a:t>
            </a:r>
            <a:r>
              <a:rPr lang="es-ES" sz="3200" b="1" noProof="1" smtClean="0"/>
              <a:t>    </a:t>
            </a:r>
            <a:r>
              <a:rPr lang="es-ES" sz="2400" b="1" noProof="1"/>
              <a:t>Promedio </a:t>
            </a:r>
            <a:r>
              <a:rPr lang="es-ES" sz="2400" b="1" noProof="1" smtClean="0"/>
              <a:t>Municipios 87.04%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079656"/>
              </p:ext>
            </p:extLst>
          </p:nvPr>
        </p:nvGraphicFramePr>
        <p:xfrm>
          <a:off x="767408" y="1376596"/>
          <a:ext cx="4824536" cy="42484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442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0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842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Abasolo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Allende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9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Candela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Castaños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 Ciénegas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29151862"/>
              </p:ext>
            </p:extLst>
          </p:nvPr>
        </p:nvGraphicFramePr>
        <p:xfrm>
          <a:off x="6240016" y="1196752"/>
          <a:ext cx="5679728" cy="456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9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-99392"/>
            <a:ext cx="11593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  </a:t>
            </a:r>
            <a:r>
              <a:rPr lang="es-ES" noProof="1"/>
              <a:t>                                                                                             </a:t>
            </a:r>
            <a:r>
              <a:rPr lang="es-ES" sz="2000" b="1" noProof="1"/>
              <a:t>Promedio Municipios </a:t>
            </a:r>
            <a:r>
              <a:rPr lang="es-ES" sz="2000" b="1" noProof="1" smtClean="0"/>
              <a:t>87.04%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73244"/>
              </p:ext>
            </p:extLst>
          </p:nvPr>
        </p:nvGraphicFramePr>
        <p:xfrm>
          <a:off x="767408" y="980729"/>
          <a:ext cx="4752528" cy="47500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378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46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677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08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Escobedo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23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Gral.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Guerrero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Hidalgo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Jiménez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Juárez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776995"/>
              </p:ext>
            </p:extLst>
          </p:nvPr>
        </p:nvGraphicFramePr>
        <p:xfrm>
          <a:off x="6312024" y="974867"/>
          <a:ext cx="4879806" cy="47558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82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115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10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Lamadrid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Matamoros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Nadadores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Ocampo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noProof="1">
                <a:solidFill>
                  <a:schemeClr val="bg1"/>
                </a:solidFill>
              </a:rPr>
              <a:t>Municipios</a:t>
            </a:r>
            <a:r>
              <a:rPr lang="es-ES" sz="4000" b="1" noProof="1"/>
              <a:t>   </a:t>
            </a:r>
            <a:r>
              <a:rPr lang="es-ES" noProof="1"/>
              <a:t>                                                                                               </a:t>
            </a:r>
            <a:r>
              <a:rPr lang="es-ES" sz="2400" b="1" noProof="1"/>
              <a:t>Promedio Municipios </a:t>
            </a:r>
            <a:r>
              <a:rPr lang="es-ES" sz="2400" b="1" noProof="1" smtClean="0"/>
              <a:t>87.04%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85838"/>
              </p:ext>
            </p:extLst>
          </p:nvPr>
        </p:nvGraphicFramePr>
        <p:xfrm>
          <a:off x="767406" y="908720"/>
          <a:ext cx="4536505" cy="46149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23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41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Sabinas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103509"/>
              </p:ext>
            </p:extLst>
          </p:nvPr>
        </p:nvGraphicFramePr>
        <p:xfrm>
          <a:off x="6240017" y="908719"/>
          <a:ext cx="4540250" cy="4704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11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90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174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21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27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Sierra Mojada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Viesca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Villa Unión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Zaragoza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7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760"/>
            <a:ext cx="1192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Autónomos  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904312" y="5760"/>
            <a:ext cx="688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Organismos</a:t>
            </a:r>
            <a:br>
              <a:rPr lang="es-ES" sz="2000" b="1" noProof="1"/>
            </a:br>
            <a:r>
              <a:rPr lang="es-ES" sz="2000" b="1" noProof="1"/>
              <a:t>Autónomos </a:t>
            </a:r>
            <a:r>
              <a:rPr lang="es-ES" sz="2000" b="1" noProof="1" smtClean="0"/>
              <a:t>98.87%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070168"/>
              </p:ext>
            </p:extLst>
          </p:nvPr>
        </p:nvGraphicFramePr>
        <p:xfrm>
          <a:off x="551384" y="1052736"/>
          <a:ext cx="5078613" cy="48921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5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3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1947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Acceso a la Información (ICAI)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Derechos Humanos del Estado de Coahuila (CDHEC)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Electoral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COCCAM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Electoral (IEC)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de Justicia Administrativa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Fiscalía General de Justicia del Estado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617858679"/>
              </p:ext>
            </p:extLst>
          </p:nvPr>
        </p:nvGraphicFramePr>
        <p:xfrm>
          <a:off x="5964324" y="1268760"/>
          <a:ext cx="5360144" cy="386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1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88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Partidos Políticos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20136" y="11663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Partidos Políticos </a:t>
            </a:r>
            <a:r>
              <a:rPr lang="es-ES" sz="2000" b="1" noProof="1" smtClean="0"/>
              <a:t>87.81%</a:t>
            </a:r>
            <a:r>
              <a:rPr lang="es-ES" noProof="1"/>
              <a:t/>
            </a:r>
            <a:br>
              <a:rPr lang="es-ES" noProof="1"/>
            </a:b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933975"/>
              </p:ext>
            </p:extLst>
          </p:nvPr>
        </p:nvGraphicFramePr>
        <p:xfrm>
          <a:off x="767408" y="1988840"/>
          <a:ext cx="4392488" cy="302153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850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74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462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89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Democrática de Coahuila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92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Revolucionario Institucional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Acción Nacional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Morena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de la Revolución Democrática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Verde Ecologista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51857520"/>
              </p:ext>
            </p:extLst>
          </p:nvPr>
        </p:nvGraphicFramePr>
        <p:xfrm>
          <a:off x="6168008" y="1340768"/>
          <a:ext cx="51441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4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9939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Sistemas Municipales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de Agua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112224" y="11605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89.01 %</a:t>
            </a:r>
            <a:endParaRPr lang="es-MX" sz="2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248128" y="5244865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93872"/>
              </p:ext>
            </p:extLst>
          </p:nvPr>
        </p:nvGraphicFramePr>
        <p:xfrm>
          <a:off x="407368" y="905273"/>
          <a:ext cx="4536504" cy="468853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96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Monclova-Frontera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Sabinas- San Juan de Sabinas-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29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Matamoros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Aguas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853739512"/>
              </p:ext>
            </p:extLst>
          </p:nvPr>
        </p:nvGraphicFramePr>
        <p:xfrm>
          <a:off x="5735960" y="1268760"/>
          <a:ext cx="58326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6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>
                <a:solidFill>
                  <a:schemeClr val="bg1"/>
                </a:solidFill>
              </a:rPr>
              <a:t>Sistemas Municipales</a:t>
            </a:r>
          </a:p>
          <a:p>
            <a:r>
              <a:rPr lang="es-ES" sz="2000" b="1" noProof="1">
                <a:solidFill>
                  <a:schemeClr val="bg1"/>
                </a:solidFill>
              </a:rPr>
              <a:t> de Agua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2264" y="116632"/>
            <a:ext cx="355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89.01%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958131"/>
              </p:ext>
            </p:extLst>
          </p:nvPr>
        </p:nvGraphicFramePr>
        <p:xfrm>
          <a:off x="983432" y="1015187"/>
          <a:ext cx="4206241" cy="479007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9109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Morelos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Torreón- Matamoros- Viesca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21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Allende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37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287643"/>
              </p:ext>
            </p:extLst>
          </p:nvPr>
        </p:nvGraphicFramePr>
        <p:xfrm>
          <a:off x="5879976" y="1019720"/>
          <a:ext cx="4188910" cy="14731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349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39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242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4°</a:t>
                      </a:r>
                    </a:p>
                    <a:p>
                      <a:pPr algn="ctr"/>
                      <a:r>
                        <a:rPr lang="es-MX" dirty="0" smtClean="0"/>
                        <a:t>Trimestre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53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u="none" strike="noStrike" dirty="0">
                          <a:effectLst/>
                        </a:rPr>
                        <a:t>SIMAS General Cepeda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53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u="none" strike="noStrike" dirty="0">
                          <a:effectLst/>
                        </a:rPr>
                        <a:t>SIMAS </a:t>
                      </a:r>
                      <a:r>
                        <a:rPr lang="es-MX" sz="1400" u="none" strike="noStrike" dirty="0" smtClean="0">
                          <a:effectLst/>
                        </a:rPr>
                        <a:t>Cuatro Ciénegas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2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7"/>
          <p:cNvGrpSpPr>
            <a:grpSpLocks/>
          </p:cNvGrpSpPr>
          <p:nvPr/>
        </p:nvGrpSpPr>
        <p:grpSpPr bwMode="auto">
          <a:xfrm>
            <a:off x="2103687" y="1772816"/>
            <a:ext cx="7819776" cy="4759325"/>
            <a:chOff x="1095302" y="1635125"/>
            <a:chExt cx="7143895" cy="4759631"/>
          </a:xfrm>
        </p:grpSpPr>
        <p:pic>
          <p:nvPicPr>
            <p:cNvPr id="12298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02" y="1635125"/>
              <a:ext cx="7143895" cy="475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005" y="2423978"/>
              <a:ext cx="2721816" cy="288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9" name="AutoShape 49"/>
          <p:cNvSpPr>
            <a:spLocks noChangeArrowheads="1"/>
          </p:cNvSpPr>
          <p:nvPr/>
        </p:nvSpPr>
        <p:spPr bwMode="gray">
          <a:xfrm>
            <a:off x="6559550" y="-458788"/>
            <a:ext cx="3352800" cy="9906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굴림" panose="020B0600000101010101" pitchFamily="34" charset="-127"/>
              </a:rPr>
              <a:t>INDICE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gray">
          <a:xfrm>
            <a:off x="3768726" y="4416426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157538" y="442912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157538" y="5257801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gray">
          <a:xfrm>
            <a:off x="7311337" y="2083780"/>
            <a:ext cx="2535238" cy="6334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Metodología</a:t>
            </a: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7223126" y="3596121"/>
            <a:ext cx="268922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Resultados por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dependencia</a:t>
            </a: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gray">
          <a:xfrm>
            <a:off x="7223125" y="5259222"/>
            <a:ext cx="2700338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Porcentaje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>
                <a:solidFill>
                  <a:schemeClr val="bg1"/>
                </a:solidFill>
                <a:ea typeface="굴림" panose="020B0600000101010101" pitchFamily="34" charset="-127"/>
              </a:rPr>
              <a:t> </a:t>
            </a: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generales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6198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613319"/>
              </p:ext>
            </p:extLst>
          </p:nvPr>
        </p:nvGraphicFramePr>
        <p:xfrm>
          <a:off x="839416" y="1268760"/>
          <a:ext cx="4206241" cy="381642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295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723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Transporte Saltillo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Municipal de la Mujer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y Competitividad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68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558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del Deporte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176120" y="240023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92.25%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807558610"/>
              </p:ext>
            </p:extLst>
          </p:nvPr>
        </p:nvGraphicFramePr>
        <p:xfrm>
          <a:off x="6096000" y="1268760"/>
          <a:ext cx="5243592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5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373955"/>
              </p:ext>
            </p:extLst>
          </p:nvPr>
        </p:nvGraphicFramePr>
        <p:xfrm>
          <a:off x="3863752" y="1052736"/>
          <a:ext cx="4660632" cy="460851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73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72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98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223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Pensiones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223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Cultura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Promotor de la Reserva Territorial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Municipal de Pensiones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Integral de Mantenimiento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Vial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0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20136" y="11663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92.25%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3639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352" y="-16076"/>
            <a:ext cx="11593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Sindicatos     </a:t>
            </a:r>
            <a:r>
              <a:rPr lang="es-ES" noProof="1"/>
              <a:t>                                                                                                  </a:t>
            </a:r>
            <a:r>
              <a:rPr lang="es-ES" sz="2000" b="1" noProof="1"/>
              <a:t>Promedio  Sindicatos </a:t>
            </a:r>
            <a:r>
              <a:rPr lang="es-ES" sz="2000" b="1" noProof="1" smtClean="0"/>
              <a:t>72.70%</a:t>
            </a:r>
            <a:r>
              <a:rPr lang="es-ES" sz="2000" b="1" noProof="1"/>
              <a:t/>
            </a:r>
            <a:br>
              <a:rPr lang="es-ES" sz="2000" b="1" noProof="1"/>
            </a:br>
            <a:r>
              <a:rPr lang="es-ES" noProof="1"/>
              <a:t>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674736"/>
              </p:ext>
            </p:extLst>
          </p:nvPr>
        </p:nvGraphicFramePr>
        <p:xfrm>
          <a:off x="695400" y="1412776"/>
          <a:ext cx="4824536" cy="424847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884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60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2501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7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SUTGE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7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DIF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Unico de Empleados al Servicio R. Aytoo.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00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Único 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Trabajadores al servicio del Municipio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011718268"/>
              </p:ext>
            </p:extLst>
          </p:nvPr>
        </p:nvGraphicFramePr>
        <p:xfrm>
          <a:off x="6672064" y="1412776"/>
          <a:ext cx="52521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98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Asociaciones Civiles </a:t>
            </a:r>
            <a:r>
              <a:rPr lang="es-ES" b="1" noProof="1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es-ES" b="1" noProof="1"/>
              <a:t>Promedio  Asociaciones Civiles </a:t>
            </a:r>
            <a:r>
              <a:rPr lang="es-ES" b="1" noProof="1" smtClean="0"/>
              <a:t>83.33%</a:t>
            </a:r>
            <a:r>
              <a:rPr lang="es-ES" b="1" noProof="1"/>
              <a:t/>
            </a:r>
            <a:br>
              <a:rPr lang="es-ES" b="1" noProof="1"/>
            </a:br>
            <a:r>
              <a:rPr lang="es-ES" sz="1200" noProof="1"/>
              <a:t>   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117863"/>
              </p:ext>
            </p:extLst>
          </p:nvPr>
        </p:nvGraphicFramePr>
        <p:xfrm>
          <a:off x="623392" y="1556792"/>
          <a:ext cx="4206241" cy="317025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Teatro Nazas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Artesénica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Clúster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59811929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Arocena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812825107"/>
              </p:ext>
            </p:extLst>
          </p:nvPr>
        </p:nvGraphicFramePr>
        <p:xfrm>
          <a:off x="5591944" y="1556792"/>
          <a:ext cx="5648176" cy="306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1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1784" y="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/>
              <a:t>Promedios Generales</a:t>
            </a:r>
            <a:endParaRPr lang="es-MX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141621"/>
              </p:ext>
            </p:extLst>
          </p:nvPr>
        </p:nvGraphicFramePr>
        <p:xfrm>
          <a:off x="1127448" y="1268760"/>
          <a:ext cx="4397061" cy="370498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28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4°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Legislativo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Judicial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98.25%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Descentralizado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98.12%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Universidades y Centros Educativos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93.83%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87.04%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722506"/>
              </p:ext>
            </p:extLst>
          </p:nvPr>
        </p:nvGraphicFramePr>
        <p:xfrm>
          <a:off x="6651213" y="1286236"/>
          <a:ext cx="4320480" cy="37964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34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60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52678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4°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25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Autónomos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98.87%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Políticos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87.81%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94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Municipales de Agua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89.01%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94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Paramunicipales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92.25%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72.70%  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74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Asociaciones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Civiles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83.33%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91344" y="836712"/>
            <a:ext cx="11732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El Instituto Coahuilense de Acceso a la Información Pública a través de la Dirección de Cumplimiento y Responsabilidades revisa las páginas de los sujetos obligados trimestralmente.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Los sujetos obligados cuentan con cinco días hábiles a partir del termino del trimestre a evaluar para actualizar y retroalimentar sus portales de internet.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información considerada en la evaluaciones corresponden a lo establecido en el capítulo tercero de la Ley de Acceso a la Información Pública para el Estado de Coahuila de Zaragoza.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Se califican en porcentaje del 0 al 100 asignando dos puntos si la información esta completa y actualizada (verde), un punto si la información esta desactualizada o incompleta (amarillo) y cero puntos si la información no esta publicada (rojo).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926" r="54630" b="52963"/>
          <a:stretch/>
        </p:blipFill>
        <p:spPr>
          <a:xfrm>
            <a:off x="10344472" y="3933056"/>
            <a:ext cx="1994076" cy="24593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439472" y="-993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22062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113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Poder Legislativo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166441076"/>
              </p:ext>
            </p:extLst>
          </p:nvPr>
        </p:nvGraphicFramePr>
        <p:xfrm>
          <a:off x="5879976" y="1412776"/>
          <a:ext cx="581909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212480"/>
              </p:ext>
            </p:extLst>
          </p:nvPr>
        </p:nvGraphicFramePr>
        <p:xfrm>
          <a:off x="119336" y="2420888"/>
          <a:ext cx="5242256" cy="153571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67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54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736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4°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07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Superior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Congreso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104112" y="7566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Legislativo </a:t>
            </a:r>
            <a:r>
              <a:rPr lang="es-ES" sz="2400" b="1" noProof="1" smtClean="0"/>
              <a:t>100% </a:t>
            </a:r>
            <a:endParaRPr lang="es-MX" sz="2400" b="1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711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78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Poder Judicial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017067"/>
              </p:ext>
            </p:extLst>
          </p:nvPr>
        </p:nvGraphicFramePr>
        <p:xfrm>
          <a:off x="263352" y="2492896"/>
          <a:ext cx="4645285" cy="16048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284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67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918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4°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Poder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Judicial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Tribunal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661516924"/>
              </p:ext>
            </p:extLst>
          </p:nvPr>
        </p:nvGraphicFramePr>
        <p:xfrm>
          <a:off x="5519936" y="1628800"/>
          <a:ext cx="6264696" cy="424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752184" y="153888"/>
            <a:ext cx="47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</a:t>
            </a:r>
            <a:r>
              <a:rPr lang="es-ES" sz="2400" b="1" noProof="1" smtClean="0"/>
              <a:t>Judicial 100%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6137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98.25% </a:t>
            </a:r>
            <a:endParaRPr lang="es-MX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327007"/>
              </p:ext>
            </p:extLst>
          </p:nvPr>
        </p:nvGraphicFramePr>
        <p:xfrm>
          <a:off x="335360" y="980729"/>
          <a:ext cx="4608512" cy="450142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12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5043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369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Economía y Turismo.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Despacho del Titular de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Infraestructura, Desarrollo Urbano y Movilidad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Secetaría de Seguridad Pública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18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del Trabajo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811241590"/>
              </p:ext>
            </p:extLst>
          </p:nvPr>
        </p:nvGraphicFramePr>
        <p:xfrm>
          <a:off x="5447928" y="1196752"/>
          <a:ext cx="61206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8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30" y="0"/>
            <a:ext cx="1144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98.25%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094575"/>
              </p:ext>
            </p:extLst>
          </p:nvPr>
        </p:nvGraphicFramePr>
        <p:xfrm>
          <a:off x="479376" y="980728"/>
          <a:ext cx="5269490" cy="46889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7444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50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327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0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Medio Ambiente y Desarrollo Urbano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393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Fiscalización y Rendición de Cuentas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Turismo y Desarrollo de Pueblos Mágicos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Vivienda y Ordenamiento Territorial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Gobierno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Inclusión y Desarrollo Social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791090"/>
              </p:ext>
            </p:extLst>
          </p:nvPr>
        </p:nvGraphicFramePr>
        <p:xfrm>
          <a:off x="6240016" y="1772817"/>
          <a:ext cx="5546459" cy="264761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689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74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6947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93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Cultura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para los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Trabajadores del Estado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4078278300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Finanzas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7140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Descentralizados</a:t>
            </a:r>
            <a:r>
              <a:rPr lang="es-ES" sz="2800" b="1" noProof="1"/>
              <a:t>     </a:t>
            </a:r>
            <a:r>
              <a:rPr lang="es-ES" sz="2800" b="1" noProof="1">
                <a:solidFill>
                  <a:schemeClr val="bg1"/>
                </a:solidFill>
              </a:rPr>
              <a:t>                                                   }}}}}}}}}}}}}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</a:t>
            </a:r>
            <a:r>
              <a:rPr lang="es-ES" sz="2000" b="1" noProof="1" smtClean="0"/>
              <a:t>Descentralizados 98.12%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072597"/>
              </p:ext>
            </p:extLst>
          </p:nvPr>
        </p:nvGraphicFramePr>
        <p:xfrm>
          <a:off x="335360" y="1090485"/>
          <a:ext cx="5040560" cy="45707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704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01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78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Junta Local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(DIF)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civil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Jefatura de la oficina del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Periodico Oficial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Empoderamiento y Justicia de la Mujer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78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Mujeres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067869648"/>
              </p:ext>
            </p:extLst>
          </p:nvPr>
        </p:nvGraphicFramePr>
        <p:xfrm>
          <a:off x="6096000" y="1340768"/>
          <a:ext cx="55041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03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98.12%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352157"/>
              </p:ext>
            </p:extLst>
          </p:nvPr>
        </p:nvGraphicFramePr>
        <p:xfrm>
          <a:off x="551384" y="1132425"/>
          <a:ext cx="5112568" cy="48100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Pensiones Para los Trabajadores al Servicio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Procuraduria de Niños y Niñas y la Familia (PRONNIF)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Fiscal General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Registral  y Catastral del Estado de Coahuila de Zaragoza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Personas Adultas Mayores (ICOPAM)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para la Regulación de la Tenencia de la Tierra Urbana y Rústica de Coahuila (Certturc)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Comisón Estatal de la Vivienda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Búsqueda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 Estado de Coahuila de Zaragoza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819063"/>
              </p:ext>
            </p:extLst>
          </p:nvPr>
        </p:nvGraphicFramePr>
        <p:xfrm>
          <a:off x="6290444" y="1132425"/>
          <a:ext cx="5328592" cy="475996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786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99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087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407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 Juventud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 Educación para Adultos (IEEA)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Coahuilense de la infraestructura Física Educativa (ICIFED)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Educación Profesional Técnica del Estado de Coahuila (CONALEP)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Estatal de Ciencia y Tecnología (COECYT)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del Deporte (INEDEC)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Estudios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Científicos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Tecnológicos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(CECYTEC)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21552</TotalTime>
  <Words>1454</Words>
  <Application>Microsoft Office PowerPoint</Application>
  <PresentationFormat>Panorámica</PresentationFormat>
  <Paragraphs>511</Paragraphs>
  <Slides>24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굴림</vt:lpstr>
      <vt:lpstr>Wingdings 3</vt:lpstr>
      <vt:lpstr>Tema de Office</vt:lpstr>
      <vt:lpstr>Diagnóstico de Cumplimiento de la   Información Pública de Oficio.  4° Trimestre 2021.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Icai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vv28</dc:creator>
  <cp:lastModifiedBy>Ana Rodriguez</cp:lastModifiedBy>
  <cp:revision>914</cp:revision>
  <cp:lastPrinted>2016-11-03T16:29:35Z</cp:lastPrinted>
  <dcterms:created xsi:type="dcterms:W3CDTF">2015-03-28T20:05:05Z</dcterms:created>
  <dcterms:modified xsi:type="dcterms:W3CDTF">2022-05-02T20:50:34Z</dcterms:modified>
</cp:coreProperties>
</file>